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5" r:id="rId4"/>
    <p:sldMasterId id="2147483696" r:id="rId5"/>
    <p:sldMasterId id="2147483697" r:id="rId6"/>
    <p:sldMasterId id="214748369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y="5143500" cx="9144000"/>
  <p:notesSz cx="6858000" cy="9144000"/>
  <p:embeddedFontLst>
    <p:embeddedFont>
      <p:font typeface="Montserrat SemiBold"/>
      <p:regular r:id="rId52"/>
      <p:bold r:id="rId53"/>
      <p:italic r:id="rId54"/>
      <p:boldItalic r:id="rId55"/>
    </p:embeddedFont>
    <p:embeddedFont>
      <p:font typeface="Fredoka One"/>
      <p:regular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MontserratSemiBold-bold.fntdata"/><Relationship Id="rId52" Type="http://schemas.openxmlformats.org/officeDocument/2006/relationships/font" Target="fonts/MontserratSemiBold-regular.fntdata"/><Relationship Id="rId11" Type="http://schemas.openxmlformats.org/officeDocument/2006/relationships/slide" Target="slides/slide3.xml"/><Relationship Id="rId55" Type="http://schemas.openxmlformats.org/officeDocument/2006/relationships/font" Target="fonts/MontserratSemiBold-boldItalic.fntdata"/><Relationship Id="rId10" Type="http://schemas.openxmlformats.org/officeDocument/2006/relationships/slide" Target="slides/slide2.xml"/><Relationship Id="rId54" Type="http://schemas.openxmlformats.org/officeDocument/2006/relationships/font" Target="fonts/MontserratSemiBold-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56" Type="http://schemas.openxmlformats.org/officeDocument/2006/relationships/font" Target="fonts/FredokaOne-regular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0aa13ae1a_2_5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60aa13ae1a_2_5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0aa13ae1a_2_22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60aa13ae1a_2_22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0aa13ae1a_2_23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60aa13ae1a_2_23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0aa13ae1a_2_24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60aa13ae1a_2_24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aa13ae1a_2_25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60aa13ae1a_2_25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0aa13ae1a_2_26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60aa13ae1a_2_26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0aa13ae1a_2_26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60aa13ae1a_2_26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0aa13ae1a_2_27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60aa13ae1a_2_27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0aa13ae1a_2_28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60aa13ae1a_2_28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0aa13ae1a_2_29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60aa13ae1a_2_29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0aa13ae1a_2_30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60aa13ae1a_2_30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0aa13ae1a_2_115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" name="Google Shape;219;g60aa13ae1a_2_115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Explicar o que é o Scratch de maneira resumida, sem muito se aprofundar. Focar em dizer que usaremos blocos de instrução para comandar nosso "amigo" Gato Scratch.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pais que eventualmente questionem a origem, foi desenvolvido no MIT.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60aa13ae1a_2_115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400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0aa13ae1a_2_30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60aa13ae1a_2_30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0aa13ae1a_2_31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60aa13ae1a_2_31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0aa13ae1a_2_32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60aa13ae1a_2_32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0aa13ae1a_2_32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60aa13ae1a_2_32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0aa13ae1a_2_33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60aa13ae1a_2_33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0aa13ae1a_2_34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60aa13ae1a_2_34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0aa13ae1a_2_35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60aa13ae1a_2_35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0aa13ae1a_2_36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60aa13ae1a_2_36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0aa13ae1a_2_37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60aa13ae1a_2_37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0aa13ae1a_2_37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60aa13ae1a_2_37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0aa13ae1a_2_122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g60aa13ae1a_2_122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Introduzir o conceito de programação. Usar exemplos clássicos como fazer um suco de laranja, trocar uma lâmpada. Mostrar a importância de instruções claras. Citar que está presente em celulares e computadores. Trazer para a realidade deles.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60aa13ae1a_2_122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400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0aa13ae1a_2_38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60aa13ae1a_2_38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0aa13ae1a_2_39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60aa13ae1a_2_39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3f690a779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63f690a779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3f690a779_0_1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63f690a779_0_1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3f690a779_0_1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63f690a779_0_1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3f690a779_2_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63f690a779_2_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63f690a779_2_1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63f690a779_2_1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60aa13ae1a_2_40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60aa13ae1a_2_40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0aa13ae1a_2_42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60aa13ae1a_2_42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0aa13ae1a_2_43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60aa13ae1a_2_43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aa13ae1a_2_129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g60aa13ae1a_2_129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Ensinar que um programa é um conjunto de instruções. Façam juntos o programa para trocar uma lâmpada.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60aa13ae1a_2_129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400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0aa13ae1a_2_45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60aa13ae1a_2_45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aa13ae1a_2_45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60aa13ae1a_2_45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0aa13ae1a_2_46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60aa13ae1a_2_46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60aa13ae1a_2_47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60aa13ae1a_2_47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aa13ae1a_2_136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g60aa13ae1a_2_136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Aproveite para mostrar o site, os outros projetos já prontos. Veja quem já tem contato com computador, com internet, com celular. Isso vai ditar o ritmo com que eles vão captar as informações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60aa13ae1a_2_136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 sz="1400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0aa13ae1a_2_14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60aa13ae1a_2_14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0aa13ae1a_2_20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60aa13ae1a_2_20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0aa13ae1a_2_21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60aa13ae1a_2_21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0aa13ae1a_2_22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60aa13ae1a_2_22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3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3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4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5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6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7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8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8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8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8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41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42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3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3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5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4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6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6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7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7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48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9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9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5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5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50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50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51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51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51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51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51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51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85800" y="1597680"/>
            <a:ext cx="7772040" cy="1102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7" name="Google Shape;107;p26"/>
          <p:cNvSpPr txBox="1"/>
          <p:nvPr>
            <p:ph idx="10"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8" name="Google Shape;108;p26"/>
          <p:cNvSpPr txBox="1"/>
          <p:nvPr>
            <p:ph idx="11"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9" name="Google Shape;109;p26"/>
          <p:cNvSpPr txBox="1"/>
          <p:nvPr>
            <p:ph idx="12"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1" name="Google Shape;161;p3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.png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48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Relationship Id="rId7" Type="http://schemas.openxmlformats.org/officeDocument/2006/relationships/image" Target="../media/image31.png"/><Relationship Id="rId8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53.png"/><Relationship Id="rId5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49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www.scratchbrasil.net.br/images/download-materiais/Desafios%20baseados%20em%20Scratch%20Cards%20-%20Scratch%20Brasil%20tutorial%203.pdf" TargetMode="External"/><Relationship Id="rId4" Type="http://schemas.openxmlformats.org/officeDocument/2006/relationships/hyperlink" Target="http://www.scratchbrasil.net.br/index.php/materiais/tutoriais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2"/>
          <p:cNvSpPr txBox="1"/>
          <p:nvPr/>
        </p:nvSpPr>
        <p:spPr>
          <a:xfrm>
            <a:off x="1371600" y="2914560"/>
            <a:ext cx="6400440" cy="1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2"/>
          <p:cNvSpPr txBox="1"/>
          <p:nvPr/>
        </p:nvSpPr>
        <p:spPr>
          <a:xfrm>
            <a:off x="685800" y="1597680"/>
            <a:ext cx="7772040" cy="1102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0"/>
            <a:ext cx="9143640" cy="514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61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Fazendo uma Dança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880" y="1707840"/>
            <a:ext cx="2623320" cy="166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2880" y="1707840"/>
            <a:ext cx="1866600" cy="166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61"/>
          <p:cNvPicPr preferRelativeResize="0"/>
          <p:nvPr/>
        </p:nvPicPr>
        <p:blipFill rotWithShape="1">
          <a:blip r:embed="rId6">
            <a:alphaModFix/>
          </a:blip>
          <a:srcRect b="0" l="0" r="7251" t="0"/>
          <a:stretch/>
        </p:blipFill>
        <p:spPr>
          <a:xfrm>
            <a:off x="6058440" y="1676160"/>
            <a:ext cx="2623320" cy="172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1"/>
          <p:cNvSpPr/>
          <p:nvPr/>
        </p:nvSpPr>
        <p:spPr>
          <a:xfrm>
            <a:off x="889560" y="3435840"/>
            <a:ext cx="1798200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Clique na aba Som.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61"/>
          <p:cNvSpPr/>
          <p:nvPr/>
        </p:nvSpPr>
        <p:spPr>
          <a:xfrm>
            <a:off x="3496320" y="3403800"/>
            <a:ext cx="207972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Clique em Selecionar um Som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61"/>
          <p:cNvSpPr/>
          <p:nvPr/>
        </p:nvSpPr>
        <p:spPr>
          <a:xfrm>
            <a:off x="5718600" y="3435840"/>
            <a:ext cx="3302640" cy="72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Digite </a:t>
            </a:r>
            <a:r>
              <a:rPr b="1" i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drum 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procurarmos por sons de tambores, em seguida selecione </a:t>
            </a:r>
            <a:r>
              <a:rPr b="1" i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Drum Bass1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62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Fazendo uma Dança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7240" y="1329480"/>
            <a:ext cx="3809160" cy="248436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62"/>
          <p:cNvSpPr/>
          <p:nvPr/>
        </p:nvSpPr>
        <p:spPr>
          <a:xfrm>
            <a:off x="2286000" y="3994920"/>
            <a:ext cx="45716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comandos acima mostram como simular uma dança no Scratch.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63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Repetindo ações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63"/>
          <p:cNvPicPr preferRelativeResize="0"/>
          <p:nvPr/>
        </p:nvPicPr>
        <p:blipFill rotWithShape="1">
          <a:blip r:embed="rId4">
            <a:alphaModFix/>
          </a:blip>
          <a:srcRect b="-2403" l="0" r="1660" t="2404"/>
          <a:stretch/>
        </p:blipFill>
        <p:spPr>
          <a:xfrm>
            <a:off x="693000" y="1972080"/>
            <a:ext cx="3789360" cy="23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0040" y="2176560"/>
            <a:ext cx="2359800" cy="19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63"/>
          <p:cNvSpPr/>
          <p:nvPr/>
        </p:nvSpPr>
        <p:spPr>
          <a:xfrm>
            <a:off x="693000" y="4374000"/>
            <a:ext cx="378936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isso se usa o comando 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sempre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disponível na categoria Controle.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63"/>
          <p:cNvSpPr/>
          <p:nvPr/>
        </p:nvSpPr>
        <p:spPr>
          <a:xfrm>
            <a:off x="5696280" y="4377600"/>
            <a:ext cx="2047320" cy="72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Encaixe o grupo de comandos dentro do bloco sempre.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64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Parar tudo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64"/>
          <p:cNvPicPr preferRelativeResize="0"/>
          <p:nvPr/>
        </p:nvPicPr>
        <p:blipFill rotWithShape="1">
          <a:blip r:embed="rId4">
            <a:alphaModFix/>
          </a:blip>
          <a:srcRect b="37650" l="26350" r="26081" t="0"/>
          <a:stretch/>
        </p:blipFill>
        <p:spPr>
          <a:xfrm>
            <a:off x="3695760" y="1838160"/>
            <a:ext cx="1752120" cy="146664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64"/>
          <p:cNvSpPr/>
          <p:nvPr/>
        </p:nvSpPr>
        <p:spPr>
          <a:xfrm>
            <a:off x="2286000" y="3517920"/>
            <a:ext cx="4571640" cy="72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parar a programação após usar o comando 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sempre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clique no botão vermelho que significa 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Parar Tudo.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5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Controles de início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65"/>
          <p:cNvPicPr preferRelativeResize="0"/>
          <p:nvPr/>
        </p:nvPicPr>
        <p:blipFill rotWithShape="1">
          <a:blip r:embed="rId4">
            <a:alphaModFix/>
          </a:blip>
          <a:srcRect b="7569" l="0" r="5149" t="6005"/>
          <a:stretch/>
        </p:blipFill>
        <p:spPr>
          <a:xfrm>
            <a:off x="1993680" y="1086120"/>
            <a:ext cx="5156280" cy="298872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5"/>
          <p:cNvSpPr/>
          <p:nvPr/>
        </p:nvSpPr>
        <p:spPr>
          <a:xfrm>
            <a:off x="2286000" y="4274280"/>
            <a:ext cx="45716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Scratch também possui controles para o início da execução dos scripts. Um exemplo é a bandeira verde.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6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Inícios por teclas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66"/>
          <p:cNvPicPr preferRelativeResize="0"/>
          <p:nvPr/>
        </p:nvPicPr>
        <p:blipFill rotWithShape="1">
          <a:blip r:embed="rId4">
            <a:alphaModFix/>
          </a:blip>
          <a:srcRect b="0" l="-5615" r="5614" t="0"/>
          <a:stretch/>
        </p:blipFill>
        <p:spPr>
          <a:xfrm>
            <a:off x="710640" y="1188360"/>
            <a:ext cx="4109040" cy="276624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6"/>
          <p:cNvSpPr/>
          <p:nvPr/>
        </p:nvSpPr>
        <p:spPr>
          <a:xfrm>
            <a:off x="2724120" y="4061880"/>
            <a:ext cx="4571640" cy="824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indicar o início da execução por uma tecla, você precisa colocar no início de um script o controle 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quando tecla pressionada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7840" y="1188360"/>
            <a:ext cx="2222640" cy="276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67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Inserindo novos atores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67"/>
          <p:cNvPicPr preferRelativeResize="0"/>
          <p:nvPr/>
        </p:nvPicPr>
        <p:blipFill rotWithShape="1">
          <a:blip r:embed="rId4">
            <a:alphaModFix/>
          </a:blip>
          <a:srcRect b="16712" l="16280" r="22092" t="31068"/>
          <a:stretch/>
        </p:blipFill>
        <p:spPr>
          <a:xfrm>
            <a:off x="2563920" y="1258200"/>
            <a:ext cx="4015800" cy="2164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7"/>
          <p:cNvSpPr/>
          <p:nvPr/>
        </p:nvSpPr>
        <p:spPr>
          <a:xfrm>
            <a:off x="2142720" y="3607200"/>
            <a:ext cx="55688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r>
              <a:rPr b="0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Enviar ator (permite inserir um arquivo de imagem do computador). 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r>
              <a:rPr b="0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Surpresa (clicando neste botão, surge um objeto surpresa no palco, ou seja, a pessoa não determina o objeto que surgirá).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r>
              <a:rPr b="0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Pintar (abre um editor que permite pintar e desenhar um objeto). 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arenR"/>
            </a:pPr>
            <a:r>
              <a:rPr b="0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Selecione um ator ( permite escolher objetos já disponíveis no Scratch).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8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Falando!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8080" y="1829520"/>
            <a:ext cx="2623320" cy="148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10120" y="1755000"/>
            <a:ext cx="1560960" cy="163296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8"/>
          <p:cNvSpPr/>
          <p:nvPr/>
        </p:nvSpPr>
        <p:spPr>
          <a:xfrm>
            <a:off x="2553120" y="3990960"/>
            <a:ext cx="4036680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isso, basta usar o bloco de comando 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diga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160" y="1086120"/>
            <a:ext cx="3442320" cy="270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9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Fazendo animações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69"/>
          <p:cNvSpPr/>
          <p:nvPr/>
        </p:nvSpPr>
        <p:spPr>
          <a:xfrm>
            <a:off x="131400" y="3990240"/>
            <a:ext cx="381672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Escolha o objeto que será animado e clique em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fantasias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9640" y="1789560"/>
            <a:ext cx="1837800" cy="200124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9"/>
          <p:cNvSpPr/>
          <p:nvPr/>
        </p:nvSpPr>
        <p:spPr>
          <a:xfrm>
            <a:off x="4412160" y="3990240"/>
            <a:ext cx="3266280" cy="94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o bloco 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sempre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dentro dele o bloco 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próxima fantasia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Este bloco faz o objeto alternar entre seus trajes já criados.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70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Se tocar na parede volte.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3960" y="1299240"/>
            <a:ext cx="2835720" cy="254484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0"/>
          <p:cNvSpPr/>
          <p:nvPr/>
        </p:nvSpPr>
        <p:spPr>
          <a:xfrm>
            <a:off x="1630440" y="3948840"/>
            <a:ext cx="5882760" cy="1132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Quando você faz algumas programações no Scratch é importante que o objeto ao tocar na borda do palco volte.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Um exemplo disso pode ser uma bola que rola, bate na borda e volta.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3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53"/>
          <p:cNvSpPr txBox="1"/>
          <p:nvPr/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600" y="-11880"/>
            <a:ext cx="9165240" cy="515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71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Movendo quando clicado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71"/>
          <p:cNvPicPr preferRelativeResize="0"/>
          <p:nvPr/>
        </p:nvPicPr>
        <p:blipFill rotWithShape="1">
          <a:blip r:embed="rId4">
            <a:alphaModFix/>
          </a:blip>
          <a:srcRect b="16324" l="0" r="0" t="3265"/>
          <a:stretch/>
        </p:blipFill>
        <p:spPr>
          <a:xfrm>
            <a:off x="2116080" y="1311840"/>
            <a:ext cx="4911480" cy="251964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1"/>
          <p:cNvSpPr/>
          <p:nvPr/>
        </p:nvSpPr>
        <p:spPr>
          <a:xfrm>
            <a:off x="2286000" y="4116960"/>
            <a:ext cx="45716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você quiser que o objeto comece a andar quando for clicado pelo 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mouse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o controle acima.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51725"/>
            <a:ext cx="9144000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72"/>
          <p:cNvSpPr/>
          <p:nvPr/>
        </p:nvSpPr>
        <p:spPr>
          <a:xfrm>
            <a:off x="2583000" y="23486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Fazendo um Jogo!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73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Entendendo jogos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73"/>
          <p:cNvSpPr/>
          <p:nvPr/>
        </p:nvSpPr>
        <p:spPr>
          <a:xfrm>
            <a:off x="2187000" y="3807000"/>
            <a:ext cx="457164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Criar jogos é como criar uma peça de teatro!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Você vai precisar de 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atores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interpretá-la.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Você também pode criar 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fantasias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eles.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também usar o </a:t>
            </a: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palco.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9800" y="1182600"/>
            <a:ext cx="3703680" cy="246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4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Palcos, atores e fantasias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440" y="1594080"/>
            <a:ext cx="1864080" cy="140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1040" y="1594080"/>
            <a:ext cx="1861560" cy="14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92480" y="1615680"/>
            <a:ext cx="1842480" cy="138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82080" y="3227760"/>
            <a:ext cx="2221200" cy="166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43960" y="3227760"/>
            <a:ext cx="2217240" cy="1668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75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Nosso primeiro jogo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75"/>
          <p:cNvSpPr/>
          <p:nvPr/>
        </p:nvSpPr>
        <p:spPr>
          <a:xfrm>
            <a:off x="611280" y="1086120"/>
            <a:ext cx="8124480" cy="1559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Cão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O cão fica no canto esquerdo da tela. Ele deve esperar por 2 segundos e começa a latir e correr de</a:t>
            </a:r>
            <a:r>
              <a:rPr lang="pt-BR"/>
              <a:t> um lado pro outro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Papagaio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O papagaio é posicionado em qualquer área superior da tela. Ele deve esperar 3 segundos e começar a voar com medo do cão. O papagaio segue o movimento do ponteiro do mouse.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Menina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menina fica no canto direito da tela e explica o funcionamento do jogo por 3 segundos.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7400" y="2844730"/>
            <a:ext cx="2989191" cy="2193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6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Dando vida ao cão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880" y="1584720"/>
            <a:ext cx="2337840" cy="155556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76"/>
          <p:cNvSpPr/>
          <p:nvPr/>
        </p:nvSpPr>
        <p:spPr>
          <a:xfrm>
            <a:off x="621720" y="3194640"/>
            <a:ext cx="2611800" cy="639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Clique no cão, na área de atores no Scratch embaixo no canto esquerdo.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91280" y="1141560"/>
            <a:ext cx="2337840" cy="244116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76"/>
          <p:cNvSpPr/>
          <p:nvPr/>
        </p:nvSpPr>
        <p:spPr>
          <a:xfrm>
            <a:off x="4791240" y="3632400"/>
            <a:ext cx="333792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seguida arraste e encaixe os blocos acima na área central da tela.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7"/>
          <p:cNvSpPr/>
          <p:nvPr/>
        </p:nvSpPr>
        <p:spPr>
          <a:xfrm>
            <a:off x="2286000" y="1920240"/>
            <a:ext cx="4571640" cy="15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Agora salve seu projeto clicando em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canto superior direito e depois na bandeira verde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testar seu jogo.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7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Teste o movimento do cão	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120" y="2282760"/>
            <a:ext cx="923400" cy="25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4680" y="2868480"/>
            <a:ext cx="313920" cy="32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78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Dando vida ao papagaio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000" y="1431000"/>
            <a:ext cx="2757960" cy="17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8"/>
          <p:cNvSpPr/>
          <p:nvPr/>
        </p:nvSpPr>
        <p:spPr>
          <a:xfrm>
            <a:off x="473400" y="3263040"/>
            <a:ext cx="2908800" cy="72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Clique no papagaio na área de atores no Scratch embaixo no canto esquerdo.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78"/>
          <p:cNvSpPr/>
          <p:nvPr/>
        </p:nvSpPr>
        <p:spPr>
          <a:xfrm>
            <a:off x="4098600" y="3632400"/>
            <a:ext cx="45716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seguida arraste e encaixe os blocos acima, na área central da tela.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7560" y="873360"/>
            <a:ext cx="2134080" cy="270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9"/>
          <p:cNvSpPr/>
          <p:nvPr/>
        </p:nvSpPr>
        <p:spPr>
          <a:xfrm>
            <a:off x="2286000" y="1920240"/>
            <a:ext cx="4571640" cy="15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Agora salve seu projeto clicando em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canto superior direito e depois na bandeira verde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testar seu jogo.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9"/>
          <p:cNvSpPr/>
          <p:nvPr/>
        </p:nvSpPr>
        <p:spPr>
          <a:xfrm>
            <a:off x="131400" y="31248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Teste o movimento do papagaio	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120" y="2282760"/>
            <a:ext cx="923400" cy="25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4680" y="2868480"/>
            <a:ext cx="313920" cy="32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80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Dando vida ao menina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440" y="1266840"/>
            <a:ext cx="2705760" cy="199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80"/>
          <p:cNvSpPr/>
          <p:nvPr/>
        </p:nvSpPr>
        <p:spPr>
          <a:xfrm>
            <a:off x="371160" y="3348360"/>
            <a:ext cx="331668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Clique na menina na área de atores no Scratch embaixo no canto esquerdo.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3560" y="1266840"/>
            <a:ext cx="3316680" cy="71604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0"/>
          <p:cNvSpPr/>
          <p:nvPr/>
        </p:nvSpPr>
        <p:spPr>
          <a:xfrm>
            <a:off x="4096080" y="2309040"/>
            <a:ext cx="4571640" cy="94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Nosso jogo está quase pronto. A única coisa que falta é a menina explicar como o jogo funciona.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 exemplo: ela pode dizer algo como “Olá, quando o cão latir, ajude a arara à voar!”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4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4"/>
          <p:cNvSpPr txBox="1"/>
          <p:nvPr/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600" y="-11880"/>
            <a:ext cx="9165240" cy="515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1"/>
          <p:cNvSpPr/>
          <p:nvPr/>
        </p:nvSpPr>
        <p:spPr>
          <a:xfrm>
            <a:off x="2286000" y="1920240"/>
            <a:ext cx="4571640" cy="15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Agora salve seu projeto clicando em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canto superior direito e depois na bandeira verde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testar seu jogo.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81"/>
          <p:cNvSpPr/>
          <p:nvPr/>
        </p:nvSpPr>
        <p:spPr>
          <a:xfrm>
            <a:off x="131400" y="31248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Teste o movimento do papagaio	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120" y="2282760"/>
            <a:ext cx="923400" cy="25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4680" y="2868480"/>
            <a:ext cx="313920" cy="32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51725"/>
            <a:ext cx="9144000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2"/>
          <p:cNvSpPr/>
          <p:nvPr/>
        </p:nvSpPr>
        <p:spPr>
          <a:xfrm>
            <a:off x="567360" y="2364480"/>
            <a:ext cx="800892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Parabéns! Você acaba de criar seu primeiro jogo!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59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83"/>
          <p:cNvSpPr/>
          <p:nvPr/>
        </p:nvSpPr>
        <p:spPr>
          <a:xfrm>
            <a:off x="131400" y="246240"/>
            <a:ext cx="44403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Nosso primeiro jogo: Extra 1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3"/>
          <p:cNvSpPr/>
          <p:nvPr/>
        </p:nvSpPr>
        <p:spPr>
          <a:xfrm>
            <a:off x="611280" y="1086120"/>
            <a:ext cx="8124600" cy="15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Papagaio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/>
              <a:t>Quando o cão tocar no papagaio, o papagaio dá um grito</a:t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Menina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/>
              <a:t>A menina fala pro cachorro parar de pegar o papagaio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7125" y="2232500"/>
            <a:ext cx="3769750" cy="280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59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84"/>
          <p:cNvSpPr/>
          <p:nvPr/>
        </p:nvSpPr>
        <p:spPr>
          <a:xfrm>
            <a:off x="131400" y="246240"/>
            <a:ext cx="44403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Nosso primeiro jogo: Extra </a:t>
            </a:r>
            <a:r>
              <a:rPr lang="pt-BR" sz="24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2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84"/>
          <p:cNvSpPr/>
          <p:nvPr/>
        </p:nvSpPr>
        <p:spPr>
          <a:xfrm>
            <a:off x="611280" y="1086120"/>
            <a:ext cx="8124600" cy="15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1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Papagaio</a:t>
            </a:r>
            <a:r>
              <a:rPr b="0" lang="pt-BR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/>
              <a:t>O papagaio tem 5 vidas, ele perde uma vida toda vez que o cão o encosta </a:t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1" lang="pt-BR"/>
              <a:t>Todos os atores: </a:t>
            </a:r>
            <a:r>
              <a:rPr lang="pt-BR"/>
              <a:t>O jogo para quando o papagaio chegar a 0 vidas</a:t>
            </a:r>
            <a:endParaRPr sz="1400" strike="noStrike"/>
          </a:p>
        </p:txBody>
      </p:sp>
      <p:pic>
        <p:nvPicPr>
          <p:cNvPr id="495" name="Google Shape;49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387" y="2259450"/>
            <a:ext cx="3657225" cy="27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59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85"/>
          <p:cNvSpPr/>
          <p:nvPr/>
        </p:nvSpPr>
        <p:spPr>
          <a:xfrm>
            <a:off x="131400" y="246240"/>
            <a:ext cx="44403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Nosso primeiro jogo: Extra </a:t>
            </a:r>
            <a:r>
              <a:rPr lang="pt-BR" sz="24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3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85"/>
          <p:cNvSpPr/>
          <p:nvPr/>
        </p:nvSpPr>
        <p:spPr>
          <a:xfrm>
            <a:off x="611280" y="1086120"/>
            <a:ext cx="8124600" cy="15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1" lang="pt-BR"/>
              <a:t>Cenário: </a:t>
            </a:r>
            <a:r>
              <a:rPr lang="pt-BR"/>
              <a:t>Muda o cenário quando o papagaio perde todas as vidas</a:t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b="1" lang="pt-BR"/>
              <a:t>Todos os atores: </a:t>
            </a:r>
            <a:r>
              <a:rPr lang="pt-BR"/>
              <a:t>Desaparecem (e voltam a aparecer quando clicamos na bandeira verde novamente)</a:t>
            </a:r>
            <a:endParaRPr/>
          </a:p>
        </p:txBody>
      </p:sp>
      <p:pic>
        <p:nvPicPr>
          <p:cNvPr id="503" name="Google Shape;50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1962" y="2427926"/>
            <a:ext cx="3480075" cy="25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59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6"/>
          <p:cNvSpPr/>
          <p:nvPr/>
        </p:nvSpPr>
        <p:spPr>
          <a:xfrm>
            <a:off x="131400" y="246240"/>
            <a:ext cx="44403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Nosso primeiro jogo: Extra </a:t>
            </a:r>
            <a:r>
              <a:rPr lang="pt-BR" sz="24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4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86"/>
          <p:cNvSpPr/>
          <p:nvPr/>
        </p:nvSpPr>
        <p:spPr>
          <a:xfrm>
            <a:off x="611280" y="1086120"/>
            <a:ext cx="8124600" cy="15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1" lang="pt-BR"/>
              <a:t>Bola</a:t>
            </a:r>
            <a:r>
              <a:rPr b="1" lang="pt-BR"/>
              <a:t>: </a:t>
            </a:r>
            <a:r>
              <a:rPr lang="pt-BR"/>
              <a:t>Aparece em uma posição aleatória da tela, e muda para outro lugar quando o papagaio encostar nela;</a:t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720" lvl="0" marL="34308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b="1" lang="pt-BR"/>
              <a:t>Papagaio: </a:t>
            </a:r>
            <a:r>
              <a:rPr lang="pt-BR"/>
              <a:t>Acumula pontos quando coleta bolas, cada bola coletada vale 1 ponto</a:t>
            </a:r>
            <a:endParaRPr/>
          </a:p>
        </p:txBody>
      </p:sp>
      <p:pic>
        <p:nvPicPr>
          <p:cNvPr id="511" name="Google Shape;51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337" y="2395801"/>
            <a:ext cx="3601325" cy="265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412" y="389113"/>
            <a:ext cx="5927174" cy="436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51725"/>
            <a:ext cx="9144000" cy="8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88"/>
          <p:cNvSpPr/>
          <p:nvPr/>
        </p:nvSpPr>
        <p:spPr>
          <a:xfrm>
            <a:off x="567360" y="2364480"/>
            <a:ext cx="80088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Revisando conceitos!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89"/>
          <p:cNvSpPr txBox="1"/>
          <p:nvPr/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880"/>
            <a:ext cx="9142920" cy="514224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89"/>
          <p:cNvSpPr/>
          <p:nvPr/>
        </p:nvSpPr>
        <p:spPr>
          <a:xfrm>
            <a:off x="154080" y="411480"/>
            <a:ext cx="3013920" cy="83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Entendendo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Movimentação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89"/>
          <p:cNvSpPr/>
          <p:nvPr/>
        </p:nvSpPr>
        <p:spPr>
          <a:xfrm>
            <a:off x="1096560" y="4443840"/>
            <a:ext cx="5555880" cy="645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800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 Scratch, utilizamos o eixo Cartesiano para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800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localizar os objetos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89"/>
          <p:cNvSpPr/>
          <p:nvPr/>
        </p:nvSpPr>
        <p:spPr>
          <a:xfrm>
            <a:off x="755640" y="3579840"/>
            <a:ext cx="748836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300">
            <a:solidFill>
              <a:srgbClr val="600091"/>
            </a:solidFill>
            <a:prstDash val="solid"/>
            <a:round/>
            <a:headEnd len="med" w="med" type="stealth"/>
            <a:tailEnd len="med" w="med" type="stealth"/>
          </a:ln>
        </p:spPr>
      </p:sp>
      <p:pic>
        <p:nvPicPr>
          <p:cNvPr id="533" name="Google Shape;533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0760" y="1536480"/>
            <a:ext cx="2134080" cy="23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89"/>
          <p:cNvSpPr/>
          <p:nvPr/>
        </p:nvSpPr>
        <p:spPr>
          <a:xfrm>
            <a:off x="539640" y="3723840"/>
            <a:ext cx="875160" cy="46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-240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89"/>
          <p:cNvSpPr/>
          <p:nvPr/>
        </p:nvSpPr>
        <p:spPr>
          <a:xfrm>
            <a:off x="7596360" y="3840840"/>
            <a:ext cx="903960" cy="46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+240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89"/>
          <p:cNvSpPr/>
          <p:nvPr/>
        </p:nvSpPr>
        <p:spPr>
          <a:xfrm>
            <a:off x="4415760" y="3840840"/>
            <a:ext cx="371880" cy="46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0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89"/>
          <p:cNvSpPr/>
          <p:nvPr/>
        </p:nvSpPr>
        <p:spPr>
          <a:xfrm>
            <a:off x="1324800" y="1635480"/>
            <a:ext cx="1878840" cy="15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ESQUERDA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NEGATIVO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-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89"/>
          <p:cNvSpPr/>
          <p:nvPr/>
        </p:nvSpPr>
        <p:spPr>
          <a:xfrm>
            <a:off x="6091200" y="1635480"/>
            <a:ext cx="1657440" cy="15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DIREITA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POSITIVO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8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+</a:t>
            </a:r>
            <a:endParaRPr b="0" sz="4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89"/>
          <p:cNvSpPr/>
          <p:nvPr/>
        </p:nvSpPr>
        <p:spPr>
          <a:xfrm>
            <a:off x="2195640" y="3691800"/>
            <a:ext cx="1231200" cy="46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600091"/>
                </a:solidFill>
                <a:latin typeface="Fredoka One"/>
                <a:ea typeface="Fredoka One"/>
                <a:cs typeface="Fredoka One"/>
                <a:sym typeface="Fredoka One"/>
              </a:rPr>
              <a:t>EIXO X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90"/>
          <p:cNvSpPr/>
          <p:nvPr/>
        </p:nvSpPr>
        <p:spPr>
          <a:xfrm>
            <a:off x="131400" y="31248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Desafios	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90"/>
          <p:cNvSpPr/>
          <p:nvPr/>
        </p:nvSpPr>
        <p:spPr>
          <a:xfrm>
            <a:off x="219240" y="1152000"/>
            <a:ext cx="4028760" cy="1002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Desafio 1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objetivo deste desafio é fazer com que cada vez que a tecla “espaço” seja pressionada, a borboleta mude de cor, como mostrada ao lado. Lembrando que quanto mais cores o sprite tiver, mais mudanças você verá.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4840" y="1103760"/>
            <a:ext cx="2583000" cy="87336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90"/>
          <p:cNvSpPr/>
          <p:nvPr/>
        </p:nvSpPr>
        <p:spPr>
          <a:xfrm>
            <a:off x="219240" y="2494440"/>
            <a:ext cx="4571640" cy="637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Desafio 2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objetivo deste desafio é configurar as setas do teclado para movimentar o sprite de um gatinho, nas quatro direções.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0320" y="2282400"/>
            <a:ext cx="1275840" cy="10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90"/>
          <p:cNvSpPr/>
          <p:nvPr/>
        </p:nvSpPr>
        <p:spPr>
          <a:xfrm>
            <a:off x="219240" y="3532320"/>
            <a:ext cx="4571640" cy="1185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Desafio 3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Nesse desafio, você deverá inserir uma bola de basquete, e fazer com que essa bola siga o ponteiro do mouse, conforme ela é movimentada. Mas além disso, essa bola deverá alternar de cor, assim como deixar um rastro, por onde ela passe. Veja o exemplo ao lado.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p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68440" y="3657960"/>
            <a:ext cx="1949400" cy="119988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90"/>
          <p:cNvSpPr/>
          <p:nvPr/>
        </p:nvSpPr>
        <p:spPr>
          <a:xfrm>
            <a:off x="219240" y="4834800"/>
            <a:ext cx="3558240" cy="272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pt-BR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*sprites são os atores no scratch.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5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5"/>
          <p:cNvSpPr txBox="1"/>
          <p:nvPr/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80"/>
            <a:ext cx="9143640" cy="514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91"/>
          <p:cNvSpPr/>
          <p:nvPr/>
        </p:nvSpPr>
        <p:spPr>
          <a:xfrm>
            <a:off x="131400" y="31248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Solução do Desafio 1	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320" y="1523880"/>
            <a:ext cx="6428880" cy="20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92"/>
          <p:cNvSpPr/>
          <p:nvPr/>
        </p:nvSpPr>
        <p:spPr>
          <a:xfrm>
            <a:off x="131400" y="31248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Solução do Desafio 2	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8760" y="939600"/>
            <a:ext cx="4145760" cy="116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98760" y="2196720"/>
            <a:ext cx="4145760" cy="2850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93"/>
          <p:cNvSpPr/>
          <p:nvPr/>
        </p:nvSpPr>
        <p:spPr>
          <a:xfrm>
            <a:off x="131400" y="31248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Solução do Desafio 3	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560" y="1204920"/>
            <a:ext cx="7076880" cy="328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4"/>
          <p:cNvSpPr/>
          <p:nvPr/>
        </p:nvSpPr>
        <p:spPr>
          <a:xfrm>
            <a:off x="495725" y="385539"/>
            <a:ext cx="8317500" cy="24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strike="noStrike"/>
              <a:t>Fontes:</a:t>
            </a:r>
            <a:endParaRPr sz="1800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strike="noStrike">
                <a:uFill>
                  <a:noFill/>
                </a:uFill>
                <a:hlinkClick r:id="rId3"/>
              </a:rPr>
              <a:t>http://www.scratchbrasil.net.br/images/download-materiais/Desafios%20baseados%20em%20Scratch%20Cards%20-%20Scratch%20Brasil%20tutorial%203.pdf</a:t>
            </a:r>
            <a:endParaRPr sz="1800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strike="noStrike">
                <a:uFill>
                  <a:noFill/>
                </a:uFill>
                <a:hlinkClick r:id="rId4"/>
              </a:rPr>
              <a:t>http://www.scratchbrasil.net.br/index.php/materiais/tutoriais.html</a:t>
            </a:r>
            <a:endParaRPr sz="1800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160" y="0"/>
            <a:ext cx="9172800" cy="515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7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+-+</a:t>
            </a:r>
            <a:endParaRPr b="0" sz="4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57"/>
          <p:cNvSpPr txBox="1"/>
          <p:nvPr/>
        </p:nvSpPr>
        <p:spPr>
          <a:xfrm>
            <a:off x="457200" y="1200240"/>
            <a:ext cx="8229240" cy="3394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520"/>
            <a:ext cx="9142920" cy="514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720" y="648360"/>
            <a:ext cx="4569480" cy="356364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7"/>
          <p:cNvSpPr/>
          <p:nvPr/>
        </p:nvSpPr>
        <p:spPr>
          <a:xfrm>
            <a:off x="1259640" y="1995840"/>
            <a:ext cx="1295640" cy="719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00091"/>
          </a:solidFill>
          <a:ln cap="flat" cmpd="sng" w="255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7"/>
          <p:cNvSpPr/>
          <p:nvPr/>
        </p:nvSpPr>
        <p:spPr>
          <a:xfrm>
            <a:off x="486720" y="4480560"/>
            <a:ext cx="6961680" cy="5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600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Online, gratuito e de fácil uso. A plataforma Scratch é um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600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site muito prático para voce que está iniciando na programacao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8"/>
          <p:cNvPicPr preferRelativeResize="0"/>
          <p:nvPr/>
        </p:nvPicPr>
        <p:blipFill rotWithShape="1">
          <a:blip r:embed="rId3">
            <a:alphaModFix/>
          </a:blip>
          <a:srcRect b="0" l="1994" r="2990" t="5902"/>
          <a:stretch/>
        </p:blipFill>
        <p:spPr>
          <a:xfrm>
            <a:off x="1550520" y="887040"/>
            <a:ext cx="6042600" cy="336924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8"/>
          <p:cNvSpPr/>
          <p:nvPr/>
        </p:nvSpPr>
        <p:spPr>
          <a:xfrm>
            <a:off x="7593480" y="1213920"/>
            <a:ext cx="1354680" cy="4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Botões de iniciar e parar script.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8"/>
          <p:cNvSpPr/>
          <p:nvPr/>
        </p:nvSpPr>
        <p:spPr>
          <a:xfrm>
            <a:off x="7593480" y="1787760"/>
            <a:ext cx="1550160" cy="1094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Palco onde os objetos são colocados e onde é possível ver o resultado da programação criada.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8"/>
          <p:cNvSpPr/>
          <p:nvPr/>
        </p:nvSpPr>
        <p:spPr>
          <a:xfrm>
            <a:off x="7593480" y="2869560"/>
            <a:ext cx="1550160" cy="592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Botões para editar o objeto selecionado no palco.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8"/>
          <p:cNvSpPr/>
          <p:nvPr/>
        </p:nvSpPr>
        <p:spPr>
          <a:xfrm>
            <a:off x="5231160" y="4256640"/>
            <a:ext cx="2091240" cy="592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Área dos objetos usados na animação. Objeto em edição fica selecionado.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8"/>
          <p:cNvSpPr/>
          <p:nvPr/>
        </p:nvSpPr>
        <p:spPr>
          <a:xfrm>
            <a:off x="3680640" y="4256640"/>
            <a:ext cx="1145880" cy="592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Área de edição e conexão de scripts.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8"/>
          <p:cNvSpPr/>
          <p:nvPr/>
        </p:nvSpPr>
        <p:spPr>
          <a:xfrm>
            <a:off x="2130120" y="4256640"/>
            <a:ext cx="1145880" cy="4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Blocos de comandos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8"/>
          <p:cNvSpPr/>
          <p:nvPr/>
        </p:nvSpPr>
        <p:spPr>
          <a:xfrm>
            <a:off x="640080" y="2356200"/>
            <a:ext cx="1062720" cy="4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Categorias de comandos.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8"/>
          <p:cNvSpPr/>
          <p:nvPr/>
        </p:nvSpPr>
        <p:spPr>
          <a:xfrm>
            <a:off x="0" y="1213920"/>
            <a:ext cx="1702800" cy="592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Abas com opções para a área de script, para fantasias e para sons.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348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8"/>
          <p:cNvSpPr/>
          <p:nvPr/>
        </p:nvSpPr>
        <p:spPr>
          <a:xfrm>
            <a:off x="131400" y="246240"/>
            <a:ext cx="577260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Descobrindo como funciona.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9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Mover o gato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59"/>
          <p:cNvPicPr preferRelativeResize="0"/>
          <p:nvPr/>
        </p:nvPicPr>
        <p:blipFill rotWithShape="1">
          <a:blip r:embed="rId4">
            <a:alphaModFix/>
          </a:blip>
          <a:srcRect b="27140" l="21426" r="22093" t="20056"/>
          <a:stretch/>
        </p:blipFill>
        <p:spPr>
          <a:xfrm>
            <a:off x="1789920" y="1618920"/>
            <a:ext cx="5564160" cy="291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60"/>
            <a:ext cx="5009760" cy="83952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60"/>
          <p:cNvSpPr/>
          <p:nvPr/>
        </p:nvSpPr>
        <p:spPr>
          <a:xfrm>
            <a:off x="131400" y="246240"/>
            <a:ext cx="4440240" cy="62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 strike="noStrik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Fazer um som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60"/>
          <p:cNvPicPr preferRelativeResize="0"/>
          <p:nvPr/>
        </p:nvPicPr>
        <p:blipFill rotWithShape="1">
          <a:blip r:embed="rId4">
            <a:alphaModFix/>
          </a:blip>
          <a:srcRect b="0" l="0" r="0" t="18665"/>
          <a:stretch/>
        </p:blipFill>
        <p:spPr>
          <a:xfrm>
            <a:off x="1615320" y="1222560"/>
            <a:ext cx="5913000" cy="306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